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
<p:presentation xmlns:r="http://schemas.openxmlformats.org/officeDocument/2006/relationships" xmlns:a="http://schemas.openxmlformats.org/drawingml/2006/main" xmlns:p="http://schemas.openxmlformats.org/presentationml/2006/main">
  <p:sldMasterIdLst>
    <p:sldMasterId id="2147484689" r:id="rId1"/>
  </p:sldMasterIdLst>
  <p:notesMasterIdLst>
    <p:notesMasterId r:id="rId2"/>
  </p:notesMasterIdLst>
  <p:handoutMasterIdLst>
    <p:handoutMasterId r:id="rId3"/>
  </p:handoutMasterIdLst>
  <p:sldIdLst>
    <p:sldId id="261" r:id="rId4"/>
  </p:sldIdLst>
  <p:sldSz cx="9144000" cy="6858000" type="screen4x3"/>
  <p:notesSz cx="6858000" cy="9144000"/>
  <p:custDataLst>
    <p:tags r:id="rId5"/>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87370"/>
  </p:normalViewPr>
  <p:slideViewPr>
    <p:cSldViewPr>
      <p:cViewPr>
        <p:scale>
          <a:sx n="148" d="100"/>
          <a:sy n="148" d="100"/>
        </p:scale>
        <p:origin x="0" y="0"/>
      </p:cViewPr>
    </p:cSldViewPr>
  </p:slideViewPr>
  <p:notesViewPr>
    <p:cSldViewPr>
      <p:cViewPr varScale="1">
        <p:scale>
          <a:sx n="83" d="100"/>
          <a:sy n="83"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tags" Target="tags/tag1.xml" /><Relationship Id="rId6" Type="http://schemas.openxmlformats.org/officeDocument/2006/relationships/presProps" Target="presProps.xml" /><Relationship Id="rId7" Type="http://schemas.openxmlformats.org/officeDocument/2006/relationships/viewProps" Target="viewProps.xml" /><Relationship Id="rId8" Type="http://schemas.openxmlformats.org/officeDocument/2006/relationships/theme" Target="theme/theme1.xml" /><Relationship Id="rId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4098"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099" name="Date Placeholder 2"/>
          <p:cNvSpPr>
            <a:spLocks noGrp="1"/>
          </p:cNvSpPr>
          <p:nvPr>
            <p:ph type="dt" sz="quarter"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1605242-4A35-4D26-99B5-04A535E7CE3A}" type="hfDateTime">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0" name="Footer Placeholder 3"/>
          <p:cNvSpPr>
            <a:spLocks noGrp="1"/>
          </p:cNvSpPr>
          <p:nvPr>
            <p:ph type="ftr" sz="quarter" idx="2"/>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1" name="Slide Number Placeholder 4"/>
          <p:cNvSpPr>
            <a:spLocks noGrp="1"/>
          </p:cNvSpPr>
          <p:nvPr>
            <p:ph type="sldNum" sz="quarter" idx="3"/>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03624635-E63C-41F2-A76C-F1635FE1F53E}" type="slidenum">
              <a:rPr lang="en-US" altLang="en-US" sz="1200">
                <a:latin typeface="Calibri" pitchFamily="34" charset="0"/>
              </a:rPr>
              <a:t>*</a:t>
            </a:fld>
            <a:endParaRPr lang="en-US" altLang="en-US" sz="120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3074"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5" name="Date Placeholder 2"/>
          <p:cNvSpPr>
            <a:spLocks noGrp="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5C4CF3E-A475-4D61-9580-7D8493D978B9}" type="hfDateTime">
              <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6"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miter lim="800000"/>
          </a:ln>
        </p:spPr>
      </p:sp>
      <p:sp>
        <p:nvSpPr>
          <p:cNvPr id="3077" name="Notes Placeholder 4"/>
          <p:cNvSpPr>
            <a:spLocks noGrp="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Click to edit Master text styles</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Second level</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Third level</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Fourth level</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Fifth level</a:t>
            </a:r>
          </a:p>
        </p:txBody>
      </p:sp>
      <p:sp>
        <p:nvSpPr>
          <p:cNvPr id="3078" name="Footer Placeholder 5"/>
          <p:cNvSpPr>
            <a:spLocks noGrp="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9" name="Slide Number Placeholder 6"/>
          <p:cNvSpPr>
            <a:spLocks noGrp="1"/>
          </p:cNvSpPr>
          <p:nvPr>
            <p:ph type="sldNum" sz="quarter" idx="5"/>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B7E8E44A-3A67-4613-A36B-87BD75E6177A}"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spTree>
      <p:nvGrpSpPr>
        <p:cNvPr id="1" name=""/>
        <p:cNvGrpSpPr/>
        <p:nvPr/>
      </p:nvGrpSpPr>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 1. </a:t>
            </a:r>
            <a:r>
              <a:rPr lang="en-US" altLang="en-US">
                <a:latin typeface="Arial" pitchFamily="34" charset="0"/>
                <a:ea typeface="Arial" pitchFamily="34" charset="0"/>
              </a:rPr>
              <a:t>Schematic workflows of the Oqtans use cases. (A) The general steps needed to perform the analysis. (B) Tools included in Oqtans used for differential expression and GO term enrichment analysis (use case 1). The same workflow in the Galaxy instance is shown in Supplementary Figure S1
</a:t>
            </a:r>
            <a:endParaRPr lang="en-US" altLang="en-US">
              <a:latin typeface="Arial" pitchFamily="34" charset="0"/>
              <a:ea typeface="Arial" pitchFamily="34" charset="0"/>
            </a:endParaRPr>
          </a:p>
          <a:p>
            <a:pPr marL="0" lvl="0" indent="0"/>
            <a:r>
              <a:rPr lang="en-US" altLang="en-US">
                <a:latin typeface="Arial" pitchFamily="34" charset="0"/>
                <a:ea typeface="Arial" pitchFamily="34" charset="0"/>
              </a:rPr>
              <a:t>Unless provided in the caption above, the following copyright applies to the content of this slide: © The Author 2014. Published by Oxford University Press.This is an Open Access article distributed under the terms of the Creative Commons Attribution License (http://creativecommons.org/licenses/by/3.0/), which permits unrestricted reuse, distribution, and reproduction in any medium, provided the original work is properly cited.</a:t>
            </a:r>
            <a:endParaRPr lang="en-US" altLang="en-US">
              <a:latin typeface="Arial" pitchFamily="34" charset="0"/>
              <a:ea typeface="Arial" pitchFamily="34" charset="0"/>
            </a:endParaRP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52923B8A-F3AC-4924-BE80-C00DC8E71E37}" type="slidenum">
              <a:rPr lang="en-US" altLang="en-US" sz="1200"/>
              <a:t>1</a:t>
            </a:fld>
            <a:endParaRPr lang="en-US"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Title and Content">
    <p:bg>
      <p:bgPr>
        <a:solidFill>
          <a:schemeClr val="bg1"/>
        </a:solidFill>
      </p:bgPr>
    </p:bg>
    <p:spTree>
      <p:nvGrpSpPr>
        <p:cNvPr id="1" name=""/>
        <p:cNvGrpSpPr/>
        <p:nvPr/>
      </p:nvGrpSpPr>
      <p:grpSpPr/>
      <p:sp>
        <p:nvSpPr>
          <p:cNvPr id="3" name="Content Placeholder 2"/>
          <p:cNvSpPr>
            <a:spLocks noGrp="1"/>
          </p:cNvSpPr>
          <p:nvPr>
            <p:ph idx="1"/>
          </p:nvPr>
        </p:nvSpPr>
        <p:spPr>
          <a:xfrm>
            <a:off x="457200" y="1280731"/>
            <a:ext cx="82296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457200" y="425450"/>
            <a:ext cx="6108853"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7677150" cy="863600"/>
          </a:xfrm>
          <a:prstGeom prst="rect">
            <a:avLst/>
          </a:prstGeom>
        </p:spPr>
        <p:txBody>
          <a:bodyPr vert="horz" lIns="180000" tIns="0" rIns="180000" bIns="0" rtlCol="0" anchor="ctr"/>
          <a:lstStyle>
            <a:lvl1pPr eaLnBrk="0" hangingPunct="0">
              <a:defRPr sz="1000"/>
            </a:lvl1pPr>
          </a:lstStyle>
          <a:p>
            <a:pPr marL="0" marR="0" lvl="0" indent="0" algn="l" defTabSz="914400" rtl="0" eaLnBrk="0" fontAlgn="base" latinLnBrk="0" hangingPunct="0">
              <a:lnSpc>
                <a:spcPct val="100000"/>
              </a:lnSpc>
              <a:spcBef>
                <a:spcPct val="0"/>
              </a:spcBef>
              <a:spcAft>
                <a:spcPts val="600"/>
              </a:spcAft>
              <a:buClrTx/>
              <a:buSzTx/>
              <a:buFontTx/>
              <a:buNone/>
              <a:defRPr/>
            </a:pPr>
            <a:endParaRPr kumimoji="0" lang="en-US" sz="10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1"/>
        </a:solidFill>
      </p:bgPr>
    </p:bg>
    <p:spTree>
      <p:nvGrpSpPr>
        <p:cNvPr id="1" name=""/>
        <p:cNvGrpSpPr/>
        <p:nvPr/>
      </p:nvGrpSpPr>
      <p:grpSpPr/>
      <p:sp>
        <p:nvSpPr>
          <p:cNvPr id="1026" name="Date Placeholder 3"/>
          <p:cNvSpPr txBox="1"/>
          <p:nvPr/>
        </p:nvSpPr>
        <p:spPr bwMode="auto">
          <a:xfrm>
            <a:off x="1905000" y="6400800"/>
            <a:ext cx="2133600" cy="365125"/>
          </a:xfrm>
          <a:prstGeom prst="rect">
            <a:avLst/>
          </a:prstGeom>
          <a:noFill/>
          <a:ln>
            <a:noFill/>
          </a:ln>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itchFamily="34" charset="0"/>
              <a:ea typeface="ＭＳ Ｐゴシック" pitchFamily="34" charset="-128"/>
              <a:cs typeface="+mn-cs"/>
            </a:endParaRPr>
          </a:p>
        </p:txBody>
      </p:sp>
      <p:sp>
        <p:nvSpPr>
          <p:cNvPr id="1027" name="Title Placeholder 1"/>
          <p:cNvSpPr>
            <a:spLocks noGrp="1"/>
          </p:cNvSpPr>
          <p:nvPr>
            <p:ph type="title"/>
          </p:nvPr>
        </p:nvSpPr>
        <p:spPr>
          <a:xfrm>
            <a:off x="457200" y="425450"/>
            <a:ext cx="6119812" cy="612775"/>
          </a:xfrm>
          <a:prstGeom prst="rect">
            <a:avLst/>
          </a:prstGeom>
          <a:noFill/>
          <a:ln>
            <a:noFill/>
            <a:miter lim="800000"/>
          </a:ln>
        </p:spPr>
        <p:txBody>
          <a:bodyPr lIns="0" tIns="0" rIns="0" bIns="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t>Click to edit Master title style</a:t>
            </a:r>
          </a:p>
        </p:txBody>
      </p:sp>
      <p:sp>
        <p:nvSpPr>
          <p:cNvPr id="1028" name="Text Placeholder 2"/>
          <p:cNvSpPr>
            <a:spLocks noGrp="1"/>
          </p:cNvSpPr>
          <p:nvPr>
            <p:ph type="body" idx="1"/>
          </p:nvPr>
        </p:nvSpPr>
        <p:spPr>
          <a:xfrm>
            <a:off x="457200" y="1281112"/>
            <a:ext cx="8229600" cy="444182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1029" name="Footer Placeholder 3"/>
          <p:cNvSpPr>
            <a:spLocks noGrp="1"/>
          </p:cNvSpPr>
          <p:nvPr>
            <p:ph type="ftr" sz="quarter" idx="3"/>
          </p:nvPr>
        </p:nvSpPr>
        <p:spPr>
          <a:xfrm>
            <a:off x="0" y="5994400"/>
            <a:ext cx="7677150" cy="863600"/>
          </a:xfrm>
          <a:prstGeom prst="rect">
            <a:avLst/>
          </a:prstGeom>
        </p:spPr>
        <p:txBody>
          <a:bodyPr vert="horz" lIns="180000" tIns="0" rIns="180000" bIns="0" rtlCol="0" anchor="ctr"/>
          <a:lstStyle>
            <a:lvl1pPr algn="l" eaLnBrk="1" hangingPunct="1">
              <a:spcAft>
                <a:spcPts val="600"/>
              </a:spcAft>
              <a:defRPr sz="800">
                <a:solidFill>
                  <a:srgbClr val="2A2A2A"/>
                </a:solidFill>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ts val="600"/>
              </a:spcAft>
              <a:buClrTx/>
              <a:buSzTx/>
              <a:buFontTx/>
              <a:buNone/>
              <a:defRPr/>
            </a:pPr>
            <a:endParaRPr kumimoji="0" lang="en-US" altLang="en-US" sz="8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cxnSp>
        <p:nvCxnSpPr>
          <p:cNvPr id="1030" name="Straight Connector 8"/>
          <p:cNvCxnSpPr/>
          <p:nvPr/>
        </p:nvCxnSpPr>
        <p:spPr>
          <a:xfrm>
            <a:off x="0" y="5994400"/>
            <a:ext cx="9144000" cy="0"/>
          </a:xfrm>
          <a:prstGeom prst="line">
            <a:avLst/>
          </a:prstGeom>
          <a:noFill/>
          <a:ln w="6350">
            <a:solidFill>
              <a:srgbClr val="CFD5E4"/>
            </a:solidFill>
            <a:miter lim="800000"/>
          </a:ln>
        </p:spPr>
      </p:cxnSp>
    </p:spTree>
  </p:cSld>
  <p:clrMap bg1="lt1" tx1="dk1" bg2="lt2" tx2="dk2" accent1="accent1" accent2="accent2" accent3="accent3" accent4="accent4" accent5="accent5" accent6="accent6" hlink="hlink" folHlink="folHlink"/>
  <p:sldLayoutIdLst>
    <p:sldLayoutId id="2147484747" r:id="rId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1600" b="1" i="0" u="none" kern="1200" baseline="0">
          <a:solidFill>
            <a:schemeClr val="tx1"/>
          </a:solidFill>
          <a:effectLst/>
          <a:latin typeface="Arial" pitchFamily="34" charset="0"/>
          <a:ea typeface="+mj-ea"/>
          <a:cs typeface="Arial" pitchFamily="34" charset="0"/>
        </a:defRPr>
      </a:lvl1pPr>
      <a:lvl2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9pPr>
    </p:titleStyle>
    <p:body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sz="16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sz="14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sz="11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hyperlink" Target="https://doi.org/10.1093/bioinformatics/btt731" TargetMode="External" /><Relationship Id="rId4" Type="http://schemas.openxmlformats.org/officeDocument/2006/relationships/image" Target="../media/image1.pn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
    <p:spTree>
      <p:nvGrpSpPr>
        <p:cNvPr id="1" name=""/>
        <p:cNvGrpSpPr/>
        <p:nvPr/>
      </p:nvGrpSpPr>
      <p:grpSpPr/>
      <p:sp>
        <p:nvSpPr>
          <p:cNvPr id="5122" name="Footer Placeholder 3"/>
          <p:cNvSpPr>
            <a:spLocks noGrp="1"/>
          </p:cNvSpPr>
          <p:nvPr>
            <p:ph type="ftr" idx="10"/>
          </p:nvPr>
        </p:nvSpPr>
        <p:spPr>
          <a:xfrm>
            <a:off x="0" y="5994400"/>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None/>
            </a:pPr>
            <a:r>
              <a:rPr lang="en-US" altLang="en-US" sz="1000" i="1">
                <a:solidFill>
                  <a:srgbClr val="333333"/>
                </a:solidFill>
              </a:rPr>
              <a:t>Bioinformatics</a:t>
            </a:r>
            <a:r>
              <a:rPr lang="en-US" altLang="en-US" sz="1000">
                <a:solidFill>
                  <a:srgbClr val="333333"/>
                </a:solidFill>
              </a:rPr>
              <a:t>, Volume 30, Issue 9, 1 May 2014, Pages 1300–1301, </a:t>
            </a:r>
            <a:r>
              <a:rPr lang="en-US" altLang="en-US" sz="1000">
                <a:solidFill>
                  <a:srgbClr val="333333"/>
                </a:solidFill>
                <a:hlinkClick r:id="rId3"/>
              </a:rPr>
              <a:t>https://doi.org/10.1093/bioinformatics/btt731</a:t>
            </a:r>
            <a:endParaRPr lang="en-US" altLang="en-US" sz="1000">
              <a:solidFill>
                <a:srgbClr val="333333"/>
              </a:solidFill>
            </a:endParaRPr>
          </a:p>
          <a:p>
            <a:pPr marL="0" lvl="0" indent="0" eaLnBrk="1" hangingPunct="1">
              <a:spcBef>
                <a:spcPct val="0"/>
              </a:spcBef>
              <a:spcAft>
                <a:spcPts val="600"/>
              </a:spcAft>
              <a:buFontTx/>
              <a:buNone/>
            </a:pPr>
            <a:r>
              <a:rPr lang="en-US" altLang="en-US" sz="800">
                <a:solidFill>
                  <a:srgbClr val="2A2A2A"/>
                </a:solidFill>
              </a:rPr>
              <a:t>The content of this slide may be subject to copyright: please see the slide notes for details.</a:t>
            </a:r>
            <a:endParaRPr lang="en-US" altLang="en-US" sz="800">
              <a:solidFill>
                <a:srgbClr val="333333"/>
              </a:solidFill>
            </a:endParaRPr>
          </a:p>
        </p:txBody>
      </p:sp>
      <p:sp>
        <p:nvSpPr>
          <p:cNvPr id="5123" name="Title 1"/>
          <p:cNvSpPr>
            <a:spLocks noGrp="1"/>
          </p:cNvSpPr>
          <p:nvPr>
            <p:ph type="title"/>
          </p:nvPr>
        </p:nvSpPr>
        <p:spPr>
          <a:xfrm>
            <a:off x="457200" y="42545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a:t>Fig. 1. </a:t>
            </a:r>
            <a:r>
              <a:rPr lang="en-US" altLang="en-US" b="0"/>
              <a:t>Schematic workflows of the Oqtans use cases. (A) The general steps needed to perform the analysis. (B) Tools ...</a:t>
            </a:r>
            <a:endParaRPr lang="en-US" altLang="en-US" b="0"/>
          </a:p>
        </p:txBody>
      </p:sp>
      <p:pic>
        <p:nvPicPr>
          <p:cNvPr id="5124" name="Picture 4"/>
          <p:cNvPicPr>
            <a:picLocks noChangeAspect="1"/>
          </p:cNvPicPr>
          <p:nvPr/>
        </p:nvPicPr>
        <p:blipFill>
          <a:blip r:embed="rId4"/>
          <a:stretch>
            <a:fillRect/>
          </a:stretch>
        </p:blipFill>
        <p:spPr>
          <a:xfrm>
            <a:off x="7904162" y="6267450"/>
            <a:ext cx="1058862" cy="298450"/>
          </a:xfrm>
          <a:prstGeom prst="rect">
            <a:avLst/>
          </a:prstGeom>
          <a:noFill/>
          <a:ln>
            <a:noFill/>
            <a:miter lim="800000"/>
          </a:ln>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01.14"/>
  <p:tag name="AS_TITLE" val="Aspose.Slides for .NET 4.0"/>
  <p:tag name="AS_VERSION" val="19.1"/>
</p:tagLst>
</file>

<file path=ppt/theme/theme1.xml><?xml version="1.0" encoding="utf-8"?>
<a:theme xmlns:r="http://schemas.openxmlformats.org/officeDocument/2006/relationships" xmlns:a="http://schemas.openxmlformats.org/drawingml/2006/main" name="13_Office Theme">
  <a:themeElements>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Paragraphs>
  <Slides>1</Slides>
  <Notes>1</Notes>
  <TotalTime>3341</TotalTime>
  <HiddenSlides>0</HiddenSlides>
  <MMClips>0</MMClips>
  <ScaleCrop>0</ScaleCrop>
  <HeadingPairs>
    <vt:vector baseType="variant" size="4">
      <vt:variant>
        <vt:lpstr>Theme</vt:lpstr>
      </vt:variant>
      <vt:variant>
        <vt:i4>1</vt:i4>
      </vt:variant>
      <vt:variant>
        <vt:lpstr>Slide Titles</vt:lpstr>
      </vt:variant>
      <vt:variant>
        <vt:i4>1</vt:i4>
      </vt:variant>
    </vt:vector>
  </HeadingPairs>
  <TitlesOfParts>
    <vt:vector baseType="lpstr" size="2">
      <vt:lpstr>13_Office Theme</vt:lpstr>
      <vt:lpstr>Fig. 1. Schematic workflows of the Oqtans use cases. (A) The general steps needed to perform the analysis. (B) Tools ...</vt:lpstr>
    </vt:vector>
  </TitlesOfParts>
  <LinksUpToDate>0</LinksUpToDate>
  <SharedDoc>0</SharedDoc>
  <HyperlinksChanged>0</HyperlinksChanged>
  <Application>Aspose.Slides for .NET</Application>
  <AppVersion>19.0100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Oxford University Press Figure</dc:title>
  <cp:lastModifiedBy>Kirsten Colen</cp:lastModifiedBy>
  <cp:revision>163</cp:revision>
  <dcterms:created xsi:type="dcterms:W3CDTF">2015-12-31T14:57:12Z</dcterms:created>
  <dcterms:modified xsi:type="dcterms:W3CDTF">2021-04-02T13:24:47Z</dcterms:modified>
</cp:coreProperties>
</file>