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png" ContentType="image/png"/>
  <Default Extension="gif" ContentType="image/gif"/>
  <Override PartName="/docProps/app.xml" ContentType="application/vnd.openxmlformats-officedocument.extended-properties+xml"/>
  <Override PartName="/docProps/core.xml" ContentType="application/vnd.openxmlformats-package.core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4689" r:id="rId1"/>
  </p:sldMasterIdLst>
  <p:notesMasterIdLst>
    <p:notesMasterId r:id="rId2"/>
  </p:notesMasterIdLst>
  <p:handoutMasterIdLst>
    <p:handoutMasterId r:id="rId3"/>
  </p:handoutMasterIdLst>
  <p:sldIdLst>
    <p:sldId id="265" r:id="rId4"/>
    <p:sldId id="268" r:id="rId5"/>
    <p:sldId id="271" r:id="rId6"/>
    <p:sldId id="274" r:id="rId7"/>
    <p:sldId id="277" r:id="rId8"/>
    <p:sldId id="280" r:id="rId9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Arial" pitchFamily="34" charset="0"/>
        <a:ea typeface="ＭＳ Ｐゴシック" pitchFamily="34" charset="-128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/>
    <p:restoredTop sz="87370"/>
  </p:normalViewPr>
  <p:slideViewPr>
    <p:cSldViewPr>
      <p:cViewPr varScale="1">
        <p:scale>
          <a:sx n="96" d="100"/>
          <a:sy n="96" d="100"/>
        </p:scale>
        <p:origin x="0" y="0"/>
      </p:cViewPr>
    </p:cSldViewPr>
  </p:slideViewPr>
  <p:notesViewPr>
    <p:cSldViewPr>
      <p:cViewPr varScale="1">
        <p:scale>
          <a:sx n="83" d="100"/>
          <a:sy n="83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handoutMaster" Target="handoutMasters/handout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409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09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17B615-C876-4B87-997A-F321F976F354}" type="hfDateTime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767B2B87-4F0C-4730-975F-74382394C6BF}" type="slidenum">
              <a:rPr lang="en-US" altLang="en-US" sz="1200">
                <a:latin typeface="Calibri" pitchFamily="34" charset="0"/>
              </a:rPr>
              <a:t>*</a:t>
            </a:fld>
            <a:endParaRPr lang="en-US" altLang="en-US" sz="120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307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D5F84B5-E5E8-4C35-824D-0929C2A45FB2}" type="hfDateTime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*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6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307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Click to edit Master text styles</a:t>
            </a:r>
          </a:p>
          <a:p>
            <a:pPr marL="457200" marR="0" lvl="1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Second level</a:t>
            </a:r>
          </a:p>
          <a:p>
            <a:pPr marL="914400" marR="0" lvl="2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Third level</a:t>
            </a:r>
          </a:p>
          <a:p>
            <a:pPr marL="1371600" marR="0" lvl="3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Fourth level</a:t>
            </a:r>
          </a:p>
          <a:p>
            <a:pPr marL="1828800" marR="0" lvl="4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Fifth level</a:t>
            </a:r>
          </a:p>
        </p:txBody>
      </p:sp>
      <p:sp>
        <p:nvSpPr>
          <p:cNvPr id="307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07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DBD11843-9724-49FB-B550-644D65A49BA8}" type="slidenum">
              <a:rPr lang="en-US" altLang="en-US" sz="1200"/>
              <a:t>*</a:t>
            </a:fld>
            <a:endParaRPr lang="en-US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Figure 1. Brain cysts (mean ± s.d.) in mice acutely infected with 20 cysts of the Me49 strain of T. gondii treated with ATO and CLI alone (100 or 25 and 400 or 50 mg/kg/day, respectively) or combined (AC1 and AC2, 100+400 and 25+50 mg/kg/day, respectively) from day 4 post-infection for 14 days. Cysts were harvested 7 weeks post-infection. Control, untreated infected mice. *P &lt; 0.05; **P &lt; 0.01 and ***P &lt; 0.001 versus control mice. XXP &lt; 0.01 and XXXP &lt; 0.001 versus CLI alone.
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279EAAED-9902-45DA-91EA-ED3C678E3E30}" type="slidenum">
              <a:rPr lang="en-US" altLang="en-US" sz="1200"/>
              <a:t>1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Figure 2. Brain cysts (mean ± s.d.) in mice chronically infected with 10 cysts of the Me49 strain of T. gondii 3 months previously, treated with ATO and CLI alone (100 and 400 mg/kg/day, respectively) or combined (100+400 mg/kg/day) for 14 days. Cysts were harvested 2 weeks after the end of treatment. Ø, control (untreated infected) mice. *P &lt; 0.05 versus control mice.
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279EAAED-9902-45DA-91EA-ED3C678E3E30}" type="slidenum">
              <a:rPr lang="en-US" altLang="en-US" sz="1200"/>
              <a:t>2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Figure 3. Effect of a 4 week course of treatment with combinations of ATO and CLI (5+25 and 50+50 mg/kg/day) on the survival (Kaplan–Meier estimates) of chronically infected mice immunosuppressed with DXM alone (open symbols) or combined with CA (filled symbols) for 3 weeks. Chronic infection was established by inoculation of 10 cysts of the Me49 strain of T. gondii 3 months before immunosuppressive treatment.
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279EAAED-9902-45DA-91EA-ED3C678E3E30}" type="slidenum">
              <a:rPr lang="en-US" altLang="en-US" sz="1200"/>
              <a:t>3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Figure 4. Brain cysts (mean ± s.d.) in chronically infected mice immunosuppressed with DXM alone or combined with CA for 3 weeks and treated with combinations of ATO and CLI (5+25 and 50+50 mg/kg/day) for 4 weeks. Chronic infection was established by inoculation of 10 cysts of the Me49 strain of T. gondii 3 months before immunosuppressive treatment. Control, untreated infected immunosuppressed mice.
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279EAAED-9902-45DA-91EA-ED3C678E3E30}" type="slidenum">
              <a:rPr lang="en-US" altLang="en-US" sz="1200"/>
              <a:t>4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Figure 5. Effect of a 3 week course of treatment with combinations of ATO and CLI (25+50, 50+50 and 100+400 mg/kg/day) on the survival (Kaplan–Meier estimates) of chronically infected mice immunosuppressed with DXM for 2 weeks. Chronic infection was established by inoculation of 10 T. gondii cysts of the Me49 strain 3 months before immunosuppressive treatment.
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279EAAED-9902-45DA-91EA-ED3C678E3E30}" type="slidenum">
              <a:rPr lang="en-US" altLang="en-US" sz="1200"/>
              <a:t>5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miter lim="800000"/>
          </a:ln>
        </p:spPr>
      </p:sp>
      <p:sp>
        <p:nvSpPr>
          <p:cNvPr id="6147" name="Notes Placeholder 2"/>
          <p:cNvSpPr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ＭＳ Ｐゴシック" pitchFamily="34" charset="-128"/>
              </a:defRPr>
            </a:lvl5pPr>
          </a:lstStyle>
          <a:p>
            <a:pPr marL="0" lvl="0" indent="0"/>
            <a:r>
              <a:rPr lang="en-US" altLang="en-US" b="1">
                <a:latin typeface="Arial" pitchFamily="34" charset="0"/>
                <a:ea typeface="Arial" pitchFamily="34" charset="0"/>
              </a:rPr>
              <a:t> </a:t>
            </a:r>
            <a:r>
              <a:rPr lang="en-US" altLang="en-US">
                <a:latin typeface="Arial" pitchFamily="34" charset="0"/>
                <a:ea typeface="Arial" pitchFamily="34" charset="0"/>
              </a:rPr>
              <a:t>Figure 6. Brain cysts (mean ± s.d.) in chronically infected mice immunosuppressed with DXM for 2 weeks and treated with combinations of ATO and CLI (AC1, AC2 and AC3, 25+50, 50+50 and 100+400 mg/kg/day, respectively) for 3 weeks in (a) all mice irrespective of the time of death/sacrifice (*P &lt; 0.05 and ***P &lt; 0.001 versus control mice) and (b) mice killed immediately after treatment (day 36) (white bars) and at the end of the experiment (day 120) (black bars) (***P &lt; 0.001 between time points). Chronic infection was established by inoculation of 10 cysts of the Me49 strain of T. gondii 3 months before immunosuppressive treatment. Ø, control (untreated infected immunosuppressed) mice.
</a:t>
            </a:r>
            <a:endParaRPr lang="en-US" altLang="en-US">
              <a:latin typeface="Arial" pitchFamily="34" charset="0"/>
              <a:ea typeface="Arial" pitchFamily="34" charset="0"/>
            </a:endParaRPr>
          </a:p>
          <a:p>
            <a:pPr marL="0" lvl="0" indent="0"/>
            <a:r>
              <a:rPr lang="en-US" altLang="en-US">
                <a:latin typeface="Arial" pitchFamily="34" charset="0"/>
                <a:ea typeface="Arial" pitchFamily="34" charset="0"/>
              </a:rPr>
              <a:t>Unless provided in the caption above, the following copyright applies to the content of this slide: </a:t>
            </a:r>
            <a:endParaRPr lang="en-US" altLang="en-US">
              <a:latin typeface="Arial" pitchFamily="34" charset="0"/>
              <a:ea typeface="Arial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800" b="0" i="0" u="none" baseline="0">
                <a:solidFill>
                  <a:schemeClr val="tx1"/>
                </a:solidFill>
                <a:effectLst/>
                <a:latin typeface="Arial" pitchFamily="34" charset="0"/>
                <a:ea typeface="ＭＳ Ｐゴシック" pitchFamily="34" charset="-128"/>
              </a:defRPr>
            </a:lvl5pPr>
          </a:lstStyle>
          <a:p>
            <a:pPr marL="0" lvl="0" indent="0" algn="r" eaLnBrk="1" hangingPunct="1"/>
            <a:fld id="{279EAAED-9902-45DA-91EA-ED3C678E3E30}" type="slidenum">
              <a:rPr lang="en-US" altLang="en-US" sz="1200"/>
              <a:t>6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 name="Title and Content"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0731"/>
            <a:ext cx="8229600" cy="444182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425450"/>
            <a:ext cx="6108853" cy="612775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eaLnBrk="0" hangingPunct="0">
              <a:defRPr sz="10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1026" name="Date Placeholder 3"/>
          <p:cNvSpPr txBox="1"/>
          <p:nvPr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19812" cy="612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0" tIns="0" rIns="0" bIns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1112"/>
            <a:ext cx="8229600" cy="4441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0" y="5994400"/>
            <a:ext cx="7677150" cy="863600"/>
          </a:xfrm>
          <a:prstGeom prst="rect">
            <a:avLst/>
          </a:prstGeom>
        </p:spPr>
        <p:txBody>
          <a:bodyPr vert="horz" lIns="180000" tIns="0" rIns="180000" bIns="0" rtlCol="0" anchor="ctr"/>
          <a:lstStyle>
            <a:lvl1pPr algn="l" eaLnBrk="1" hangingPunct="1">
              <a:spcAft>
                <a:spcPts val="600"/>
              </a:spcAft>
              <a:defRPr sz="800">
                <a:solidFill>
                  <a:srgbClr val="2A2A2A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endParaRPr kumimoji="0" lang="en-US" altLang="en-US" sz="800" b="0" i="0" u="none" strike="noStrike" kern="1200" cap="none" spc="0" normalizeH="0" baseline="0" noProof="0">
              <a:ln>
                <a:noFill/>
              </a:ln>
              <a:solidFill>
                <a:srgbClr val="2A2A2A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cxnSp>
        <p:nvCxnSpPr>
          <p:cNvPr id="1030" name="Straight Connector 8"/>
          <p:cNvCxnSpPr/>
          <p:nvPr/>
        </p:nvCxnSpPr>
        <p:spPr>
          <a:xfrm>
            <a:off x="0" y="5994400"/>
            <a:ext cx="9144000" cy="0"/>
          </a:xfrm>
          <a:prstGeom prst="line">
            <a:avLst/>
          </a:prstGeom>
          <a:noFill/>
          <a:ln w="6350">
            <a:solidFill>
              <a:srgbClr val="CFD5E4"/>
            </a:solidFill>
            <a:miter lim="800000"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9" r:id="rId1"/>
  </p:sldLayoutIdLst>
  <p:transition/>
  <p:timing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600" b="1" i="0" u="none" kern="1200" baseline="0">
          <a:solidFill>
            <a:schemeClr val="tx1"/>
          </a:solidFill>
          <a:effectLst/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tx1"/>
          </a:solidFill>
          <a:latin typeface="Arial" pitchFamily="34" charset="0"/>
          <a:ea typeface="ＭＳ Ｐゴシック" pitchFamily="34" charset="-128"/>
          <a:cs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ＭＳ Ｐゴシック" pitchFamily="34" charset="-128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1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1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1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1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11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hyperlink" Target="https://doi.org/10.1093/jac/dkf251" TargetMode="External" /><Relationship Id="rId4" Type="http://schemas.openxmlformats.org/officeDocument/2006/relationships/image" Target="../media/image1.png" /><Relationship Id="rId5" Type="http://schemas.openxmlformats.org/officeDocument/2006/relationships/image" Target="../media/image2.gif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Relationship Id="rId3" Type="http://schemas.openxmlformats.org/officeDocument/2006/relationships/hyperlink" Target="https://doi.org/10.1093/jac/dkf251" TargetMode="External" /><Relationship Id="rId4" Type="http://schemas.openxmlformats.org/officeDocument/2006/relationships/image" Target="../media/image1.png" /><Relationship Id="rId5" Type="http://schemas.openxmlformats.org/officeDocument/2006/relationships/image" Target="../media/image3.gif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Relationship Id="rId3" Type="http://schemas.openxmlformats.org/officeDocument/2006/relationships/hyperlink" Target="https://doi.org/10.1093/jac/dkf251" TargetMode="External" /><Relationship Id="rId4" Type="http://schemas.openxmlformats.org/officeDocument/2006/relationships/image" Target="../media/image1.png" /><Relationship Id="rId5" Type="http://schemas.openxmlformats.org/officeDocument/2006/relationships/image" Target="../media/image4.gif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4.xml" /><Relationship Id="rId3" Type="http://schemas.openxmlformats.org/officeDocument/2006/relationships/hyperlink" Target="https://doi.org/10.1093/jac/dkf251" TargetMode="External" /><Relationship Id="rId4" Type="http://schemas.openxmlformats.org/officeDocument/2006/relationships/image" Target="../media/image1.png" /><Relationship Id="rId5" Type="http://schemas.openxmlformats.org/officeDocument/2006/relationships/image" Target="../media/image5.gif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5.xml" /><Relationship Id="rId3" Type="http://schemas.openxmlformats.org/officeDocument/2006/relationships/hyperlink" Target="https://doi.org/10.1093/jac/dkf251" TargetMode="External" /><Relationship Id="rId4" Type="http://schemas.openxmlformats.org/officeDocument/2006/relationships/image" Target="../media/image1.png" /><Relationship Id="rId5" Type="http://schemas.openxmlformats.org/officeDocument/2006/relationships/image" Target="../media/image6.gif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6.xml" /><Relationship Id="rId3" Type="http://schemas.openxmlformats.org/officeDocument/2006/relationships/hyperlink" Target="https://doi.org/10.1093/jac/dkf251" TargetMode="External" /><Relationship Id="rId4" Type="http://schemas.openxmlformats.org/officeDocument/2006/relationships/image" Target="../media/image1.png" /><Relationship Id="rId5" Type="http://schemas.openxmlformats.org/officeDocument/2006/relationships/image" Target="../media/image7.gif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J Antimicrob Chemother</a:t>
            </a:r>
            <a:r>
              <a:rPr lang="en-US" altLang="en-US" sz="1000">
                <a:solidFill>
                  <a:srgbClr val="333333"/>
                </a:solidFill>
              </a:rPr>
              <a:t>, Volume 50, Issue 6, December 2002, Pages 981–987,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https://doi.org/10.1093/jac/dkf251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 b="0"/>
              <a:t>Figure 1. Brain cysts (mean ± s.d.) in mice acutely infected with 20 cysts of the Me49 strain of T. gondii ...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600200" y="1371600"/>
            <a:ext cx="5943600" cy="433612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J Antimicrob Chemother</a:t>
            </a:r>
            <a:r>
              <a:rPr lang="en-US" altLang="en-US" sz="1000">
                <a:solidFill>
                  <a:srgbClr val="333333"/>
                </a:solidFill>
              </a:rPr>
              <a:t>, Volume 50, Issue 6, December 2002, Pages 981–987,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https://doi.org/10.1093/jac/dkf251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 b="0"/>
              <a:t>Figure 2. Brain cysts (mean ± s.d.) in mice chronically infected with 10 cysts of the Me49 strain of T. ...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600200" y="1371600"/>
            <a:ext cx="5943600" cy="426858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J Antimicrob Chemother</a:t>
            </a:r>
            <a:r>
              <a:rPr lang="en-US" altLang="en-US" sz="1000">
                <a:solidFill>
                  <a:srgbClr val="333333"/>
                </a:solidFill>
              </a:rPr>
              <a:t>, Volume 50, Issue 6, December 2002, Pages 981–987,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https://doi.org/10.1093/jac/dkf251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 b="0"/>
              <a:t>Figure 3. Effect of a 4 week course of treatment with combinations of ATO and CLI (5+25 and 50+50 mg/kg/day) ...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600200" y="1371600"/>
            <a:ext cx="5943600" cy="3647209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J Antimicrob Chemother</a:t>
            </a:r>
            <a:r>
              <a:rPr lang="en-US" altLang="en-US" sz="1000">
                <a:solidFill>
                  <a:srgbClr val="333333"/>
                </a:solidFill>
              </a:rPr>
              <a:t>, Volume 50, Issue 6, December 2002, Pages 981–987,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https://doi.org/10.1093/jac/dkf251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 b="0"/>
              <a:t>Figure 4. Brain cysts (mean ± s.d.) in chronically infected mice immunosuppressed with DXM alone or combined ...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600200" y="1371600"/>
            <a:ext cx="5943600" cy="3620193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J Antimicrob Chemother</a:t>
            </a:r>
            <a:r>
              <a:rPr lang="en-US" altLang="en-US" sz="1000">
                <a:solidFill>
                  <a:srgbClr val="333333"/>
                </a:solidFill>
              </a:rPr>
              <a:t>, Volume 50, Issue 6, December 2002, Pages 981–987,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https://doi.org/10.1093/jac/dkf251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 b="0"/>
              <a:t>Figure 5. Effect of a 3 week course of treatment with combinations of ATO and CLI (25+50, 50+50 and 100+400 ...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600200" y="1371600"/>
            <a:ext cx="5943600" cy="3660717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Footer Placeholder 3"/>
          <p:cNvSpPr>
            <a:spLocks noGrp="1"/>
          </p:cNvSpPr>
          <p:nvPr>
            <p:ph type="ftr" idx="10"/>
          </p:nvPr>
        </p:nvSpPr>
        <p:spPr>
          <a:xfrm>
            <a:off x="0" y="5994400"/>
            <a:ext cx="7677150" cy="863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80000" tIns="0" rIns="180000" bIns="0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>
                <a:solidFill>
                  <a:srgbClr val="333333"/>
                </a:solidFill>
              </a:rPr>
              <a:t>J Antimicrob Chemother</a:t>
            </a:r>
            <a:r>
              <a:rPr lang="en-US" altLang="en-US" sz="1000">
                <a:solidFill>
                  <a:srgbClr val="333333"/>
                </a:solidFill>
              </a:rPr>
              <a:t>, Volume 50, Issue 6, December 2002, Pages 981–987,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https://doi.org/10.1093/jac/dkf251</a:t>
            </a:r>
            <a:endParaRPr lang="en-US" altLang="en-US" sz="1000">
              <a:solidFill>
                <a:srgbClr val="333333"/>
              </a:solidFill>
            </a:endParaRPr>
          </a:p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altLang="en-US" sz="800">
                <a:solidFill>
                  <a:srgbClr val="2A2A2A"/>
                </a:solidFill>
              </a:rPr>
              <a:t>The content of this slide may be subject to copyright: please see the slide notes for details.</a:t>
            </a:r>
            <a:endParaRPr lang="en-US" altLang="en-US" sz="800">
              <a:solidFill>
                <a:srgbClr val="333333"/>
              </a:solidFill>
            </a:endParaRPr>
          </a:p>
        </p:txBody>
      </p:sp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457200" y="425450"/>
            <a:ext cx="6108700" cy="612775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0" tIns="0" rIns="0" bIns="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altLang="en-US" sz="1600" b="1" i="0" u="none" kern="1200" baseline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16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lang="en-US" altLang="en-US" sz="4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lvl="0"/>
            <a:r>
              <a:rPr lang="en-US" altLang="en-US" b="0"/>
              <a:t>Figure 6. Brain cysts (mean ± s.d.) in chronically infected mice immunosuppressed with DXM for 2 weeks and ...</a:t>
            </a:r>
            <a:endParaRPr lang="en-US" altLang="en-US" b="0"/>
          </a:p>
        </p:txBody>
      </p:sp>
      <p:pic>
        <p:nvPicPr>
          <p:cNvPr id="5124" name="Picture 4" descr="Oxford University Pres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4162" y="6294438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600200" y="1371600"/>
            <a:ext cx="5943600" cy="299881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01.14"/>
  <p:tag name="AS_TITLE" val="Aspose.Slides for .NET 4.0"/>
  <p:tag name="AS_VERSION" val="19.1"/>
</p:tagLst>
</file>

<file path=ppt/theme/theme1.xml><?xml version="1.0" encoding="utf-8"?>
<a:theme xmlns:r="http://schemas.openxmlformats.org/officeDocument/2006/relationships" xmlns:a="http://schemas.openxmlformats.org/drawingml/2006/main" name="13_Office Theme">
  <a:themeElements>
    <a:clrScheme name="1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3_Office Theme">
      <a:majorFont>
        <a:latin typeface="Times New Roman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1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18</Paragraphs>
  <Slides>6</Slides>
  <Notes>6</Notes>
  <TotalTime>3343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baseType="lpstr" size="7">
      <vt:lpstr>13_Office Theme</vt:lpstr>
      <vt:lpstr>Figure 1. Brain cysts (mean ± s.d.) in mice acutely infected with 20 cysts of the Me49 strain of T. gondii ...</vt:lpstr>
      <vt:lpstr>Figure 2. Brain cysts (mean ± s.d.) in mice chronically infected with 10 cysts of the Me49 strain of T. ...</vt:lpstr>
      <vt:lpstr>Figure 3. Effect of a 4 week course of treatment with combinations of ATO and CLI (5+25 and 50+50 mg/kg/day) ...</vt:lpstr>
      <vt:lpstr>Figure 4. Brain cysts (mean ± s.d.) in chronically infected mice immunosuppressed with DXM alone or combined ...</vt:lpstr>
      <vt:lpstr>Figure 5. Effect of a 3 week course of treatment with combinations of ATO and CLI (25+50, 50+50 and 100+400 ...</vt:lpstr>
      <vt:lpstr>Figure 6. Brain cysts (mean ± s.d.) in chronically infected mice immunosuppressed with DXM for 2 weeks and ...</vt:lpstr>
    </vt:vector>
  </TitlesOfParts>
  <LinksUpToDate>0</LinksUpToDate>
  <SharedDoc>0</SharedDoc>
  <HyperlinksChanged>0</HyperlinksChanged>
  <Application>Aspose.Slides for .NET</Application>
  <AppVersion>19.0100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Oxford University Press Figure</dc:title>
  <cp:lastModifiedBy>Kelly Richardson</cp:lastModifiedBy>
  <cp:revision>164</cp:revision>
  <dcterms:created xsi:type="dcterms:W3CDTF">2015-12-31T14:57:12Z</dcterms:created>
  <dcterms:modified xsi:type="dcterms:W3CDTF">2024-11-04T03:56:59Z</dcterms:modified>
</cp:coreProperties>
</file>